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9" r:id="rId2"/>
    <p:sldId id="260" r:id="rId3"/>
    <p:sldId id="271" r:id="rId4"/>
    <p:sldId id="272" r:id="rId5"/>
    <p:sldId id="273" r:id="rId6"/>
    <p:sldId id="264" r:id="rId7"/>
    <p:sldId id="262" r:id="rId8"/>
    <p:sldId id="266" r:id="rId9"/>
    <p:sldId id="286" r:id="rId10"/>
    <p:sldId id="287" r:id="rId11"/>
    <p:sldId id="292" r:id="rId12"/>
    <p:sldId id="291" r:id="rId13"/>
    <p:sldId id="293" r:id="rId14"/>
    <p:sldId id="288" r:id="rId15"/>
    <p:sldId id="294" r:id="rId16"/>
    <p:sldId id="295" r:id="rId17"/>
    <p:sldId id="296" r:id="rId18"/>
    <p:sldId id="297" r:id="rId19"/>
    <p:sldId id="282" r:id="rId20"/>
    <p:sldId id="283" r:id="rId21"/>
    <p:sldId id="284" r:id="rId22"/>
    <p:sldId id="275" r:id="rId23"/>
    <p:sldId id="290" r:id="rId24"/>
    <p:sldId id="276" r:id="rId25"/>
    <p:sldId id="277" r:id="rId26"/>
    <p:sldId id="278" r:id="rId27"/>
    <p:sldId id="289" r:id="rId28"/>
    <p:sldId id="281" r:id="rId29"/>
    <p:sldId id="298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1434" autoAdjust="0"/>
  </p:normalViewPr>
  <p:slideViewPr>
    <p:cSldViewPr snapToGrid="0">
      <p:cViewPr varScale="1">
        <p:scale>
          <a:sx n="59" d="100"/>
          <a:sy n="59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Stratégie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  <a:p>
            <a:r>
              <a:rPr lang="en-GB" dirty="0" err="1"/>
              <a:t>Automatisation</a:t>
            </a:r>
            <a:r>
              <a:rPr lang="en-GB" dirty="0"/>
              <a:t> des acquisitions de </a:t>
            </a:r>
            <a:r>
              <a:rPr lang="en-GB" dirty="0" err="1"/>
              <a:t>données</a:t>
            </a:r>
            <a:br>
              <a:rPr lang="en-GB" dirty="0"/>
            </a:br>
            <a:r>
              <a:rPr lang="en-GB" dirty="0" err="1"/>
              <a:t>Tâche</a:t>
            </a:r>
            <a:r>
              <a:rPr lang="en-GB" dirty="0"/>
              <a:t> à </a:t>
            </a:r>
            <a:r>
              <a:rPr lang="en-GB" dirty="0" err="1"/>
              <a:t>digitaliser</a:t>
            </a:r>
            <a:r>
              <a:rPr lang="en-GB" dirty="0"/>
              <a:t> : </a:t>
            </a:r>
            <a:r>
              <a:rPr lang="en-GB" dirty="0" err="1"/>
              <a:t>Comptage</a:t>
            </a:r>
            <a:r>
              <a:rPr lang="en-GB" dirty="0"/>
              <a:t> des crocs et </a:t>
            </a:r>
            <a:r>
              <a:rPr lang="en-GB" dirty="0" err="1"/>
              <a:t>mastications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la consummation de </a:t>
            </a:r>
            <a:r>
              <a:rPr lang="en-GB" dirty="0" err="1"/>
              <a:t>friandises</a:t>
            </a:r>
            <a:r>
              <a:rPr lang="en-GB" dirty="0"/>
              <a:t>. </a:t>
            </a:r>
            <a:r>
              <a:rPr lang="en-GB" dirty="0" err="1"/>
              <a:t>Aujourd’hui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d’enregistrement</a:t>
            </a:r>
            <a:r>
              <a:rPr lang="en-GB" dirty="0"/>
              <a:t> </a:t>
            </a:r>
            <a:r>
              <a:rPr lang="en-GB" dirty="0" err="1"/>
              <a:t>vidéo</a:t>
            </a:r>
            <a:r>
              <a:rPr lang="en-GB" dirty="0"/>
              <a:t> </a:t>
            </a:r>
          </a:p>
          <a:p>
            <a:r>
              <a:rPr lang="en-GB" dirty="0"/>
              <a:t>Test d’un </a:t>
            </a:r>
            <a:r>
              <a:rPr lang="en-GB" dirty="0" err="1"/>
              <a:t>protocole</a:t>
            </a:r>
            <a:r>
              <a:rPr lang="en-GB" dirty="0"/>
              <a:t> de detection </a:t>
            </a:r>
            <a:r>
              <a:rPr lang="en-GB" dirty="0" err="1"/>
              <a:t>d’événements</a:t>
            </a:r>
            <a:r>
              <a:rPr lang="en-GB" dirty="0"/>
              <a:t>,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acquises</a:t>
            </a:r>
            <a:r>
              <a:rPr lang="en-GB" dirty="0"/>
              <a:t> par un micro porter par les chats</a:t>
            </a:r>
          </a:p>
          <a:p>
            <a:endParaRPr lang="en-GB" dirty="0"/>
          </a:p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On a pu montrer qu’aujourd’hui les données ne permet pas une exploitation des données en vue d’un travail statistique</a:t>
            </a:r>
          </a:p>
          <a:p>
            <a:endParaRPr lang="fr-FR" dirty="0"/>
          </a:p>
          <a:p>
            <a:r>
              <a:rPr lang="fr-FR" dirty="0"/>
              <a:t>Crocs sont facilement détectable pour la mastication ce sera une tâche plus sensible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 de décision</a:t>
            </a:r>
          </a:p>
          <a:p>
            <a:endParaRPr lang="fr-FR" dirty="0"/>
          </a:p>
          <a:p>
            <a:r>
              <a:rPr lang="fr-FR" dirty="0"/>
              <a:t>AV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globaux </a:t>
            </a:r>
          </a:p>
          <a:p>
            <a:endParaRPr lang="fr-FR" dirty="0"/>
          </a:p>
          <a:p>
            <a:r>
              <a:rPr lang="fr-FR" dirty="0"/>
              <a:t>Les jolies graphiques</a:t>
            </a:r>
          </a:p>
          <a:p>
            <a:endParaRPr lang="fr-FR" dirty="0"/>
          </a:p>
          <a:p>
            <a:r>
              <a:rPr lang="fr-FR" dirty="0"/>
              <a:t>AV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  <a:p>
            <a:endParaRPr lang="fr-FR" dirty="0"/>
          </a:p>
          <a:p>
            <a:r>
              <a:rPr lang="fr-FR" dirty="0"/>
              <a:t>Source des images</a:t>
            </a:r>
          </a:p>
          <a:p>
            <a:r>
              <a:rPr lang="fr-FR" dirty="0"/>
              <a:t>Et remerciements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des </a:t>
            </a:r>
            <a:r>
              <a:rPr lang="en-GB" dirty="0" err="1"/>
              <a:t>données</a:t>
            </a:r>
            <a:r>
              <a:rPr lang="en-GB" dirty="0"/>
              <a:t> :</a:t>
            </a:r>
          </a:p>
          <a:p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signalétique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enregistrement</a:t>
            </a:r>
            <a:r>
              <a:rPr lang="en-GB" dirty="0"/>
              <a:t> /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labellisation</a:t>
            </a:r>
            <a:r>
              <a:rPr lang="en-GB" dirty="0"/>
              <a:t> (</a:t>
            </a:r>
            <a:r>
              <a:rPr lang="en-GB" dirty="0" err="1"/>
              <a:t>faible</a:t>
            </a:r>
            <a:r>
              <a:rPr lang="en-GB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representations possible : </a:t>
            </a:r>
          </a:p>
          <a:p>
            <a:r>
              <a:rPr lang="en-GB" dirty="0"/>
              <a:t>Amplitude</a:t>
            </a:r>
          </a:p>
          <a:p>
            <a:r>
              <a:rPr lang="en-GB" dirty="0"/>
              <a:t>Spectro </a:t>
            </a:r>
            <a:r>
              <a:rPr lang="en-GB" dirty="0" err="1"/>
              <a:t>stf</a:t>
            </a:r>
            <a:r>
              <a:rPr lang="en-GB" dirty="0"/>
              <a:t> (explication de comment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construit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Son </a:t>
            </a:r>
            <a:r>
              <a:rPr lang="en-GB" dirty="0" err="1"/>
              <a:t>associé</a:t>
            </a:r>
            <a:r>
              <a:rPr lang="en-GB" dirty="0"/>
              <a:t> à </a:t>
            </a:r>
            <a:r>
              <a:rPr lang="en-GB" dirty="0" err="1"/>
              <a:t>ces</a:t>
            </a:r>
            <a:r>
              <a:rPr lang="en-GB" dirty="0"/>
              <a:t> graph</a:t>
            </a:r>
          </a:p>
          <a:p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parallèle</a:t>
            </a:r>
            <a:r>
              <a:rPr lang="en-GB" dirty="0"/>
              <a:t> des </a:t>
            </a:r>
            <a:r>
              <a:rPr lang="en-GB" dirty="0" err="1"/>
              <a:t>labellisations</a:t>
            </a:r>
            <a:r>
              <a:rPr lang="en-GB" dirty="0"/>
              <a:t> </a:t>
            </a:r>
            <a:r>
              <a:rPr lang="en-GB" dirty="0" err="1"/>
              <a:t>faibles</a:t>
            </a:r>
            <a:r>
              <a:rPr lang="en-GB" dirty="0"/>
              <a:t> </a:t>
            </a:r>
          </a:p>
          <a:p>
            <a:r>
              <a:rPr lang="en-GB" dirty="0" err="1"/>
              <a:t>Problème</a:t>
            </a:r>
            <a:r>
              <a:rPr lang="en-GB" dirty="0"/>
              <a:t> on arrive pas à l’oeil </a:t>
            </a:r>
            <a:r>
              <a:rPr lang="en-GB" dirty="0" err="1"/>
              <a:t>ou</a:t>
            </a:r>
            <a:r>
              <a:rPr lang="en-GB" dirty="0"/>
              <a:t> à </a:t>
            </a:r>
            <a:r>
              <a:rPr lang="en-GB" dirty="0" err="1"/>
              <a:t>l’oreille</a:t>
            </a:r>
            <a:r>
              <a:rPr lang="en-GB" dirty="0"/>
              <a:t> à </a:t>
            </a:r>
            <a:r>
              <a:rPr lang="en-GB" dirty="0" err="1"/>
              <a:t>lier</a:t>
            </a:r>
            <a:r>
              <a:rPr lang="en-GB" dirty="0"/>
              <a:t> les </a:t>
            </a:r>
            <a:r>
              <a:rPr lang="en-GB" dirty="0" err="1"/>
              <a:t>labellisations</a:t>
            </a:r>
            <a:r>
              <a:rPr lang="en-GB" dirty="0"/>
              <a:t> -&gt; </a:t>
            </a:r>
            <a:r>
              <a:rPr lang="en-GB" dirty="0" err="1"/>
              <a:t>pré-traitement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Fréquences :</a:t>
            </a:r>
          </a:p>
          <a:p>
            <a:r>
              <a:rPr lang="fr-FR" dirty="0"/>
              <a:t>Il n’y a pas de fréquence caractéristique du croc</a:t>
            </a:r>
          </a:p>
          <a:p>
            <a:r>
              <a:rPr lang="fr-FR" dirty="0"/>
              <a:t>Problème : les bruits recouvrent des bandes très larges </a:t>
            </a:r>
          </a:p>
          <a:p>
            <a:endParaRPr lang="fr-FR" dirty="0"/>
          </a:p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  <a:p>
            <a:endParaRPr lang="fr-FR" dirty="0"/>
          </a:p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r>
              <a:rPr lang="fr-FR" dirty="0"/>
              <a:t>Problème : Très mauvaise prédiction</a:t>
            </a:r>
          </a:p>
          <a:p>
            <a:endParaRPr lang="fr-FR" dirty="0"/>
          </a:p>
          <a:p>
            <a:r>
              <a:rPr lang="fr-FR" dirty="0"/>
              <a:t>A propos du bruit : </a:t>
            </a:r>
          </a:p>
          <a:p>
            <a:r>
              <a:rPr lang="fr-FR" dirty="0"/>
              <a:t>A la main : le processus va être fastidieux et ne donnera pas forcément de résultat (mastication jamais repéré à l’oreille, croc sur certains enregistrements où on les entendait déjà)</a:t>
            </a:r>
          </a:p>
          <a:p>
            <a:r>
              <a:rPr lang="fr-FR" dirty="0"/>
              <a:t>Avec ICA :  Il faudra plusieurs micro (donc potentiellement plus d’interférences et plus de données à traiter)</a:t>
            </a:r>
          </a:p>
          <a:p>
            <a:endParaRPr lang="fr-FR" dirty="0"/>
          </a:p>
          <a:p>
            <a:r>
              <a:rPr lang="fr-FR" dirty="0"/>
              <a:t>A propos de la labellisation : </a:t>
            </a:r>
          </a:p>
          <a:p>
            <a:r>
              <a:rPr lang="fr-FR" dirty="0"/>
              <a:t>Induit l’utilisation de méthode particulière pour le traitement (Analyse données fonctionnelle), méthode qui ne fonctionne pas sur les données bruitées.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Ne permet pas de vérifier avec certitude l’efficacité des traitements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Conclusion : </a:t>
            </a:r>
          </a:p>
          <a:p>
            <a:r>
              <a:rPr lang="en-GB" noProof="0" dirty="0"/>
              <a:t>Processing</a:t>
            </a:r>
            <a:r>
              <a:rPr lang="fr-FR" dirty="0"/>
              <a:t> en vue de nettoyer les données (ICA et </a:t>
            </a:r>
            <a:r>
              <a:rPr lang="en-GB" noProof="0" dirty="0" err="1"/>
              <a:t>frequence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 pas applicable dans le cadre du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dirty="0"/>
              <a:t>Méthode permettant prédiction à partir de labellisation faible (Analyse fonctionnelle) ne fonctionne pas sur ces données</a:t>
            </a:r>
          </a:p>
          <a:p>
            <a:endParaRPr lang="fr-FR" dirty="0"/>
          </a:p>
          <a:p>
            <a:r>
              <a:rPr lang="fr-FR" dirty="0"/>
              <a:t>Point à modifier : </a:t>
            </a:r>
          </a:p>
          <a:p>
            <a:r>
              <a:rPr lang="fr-FR" dirty="0"/>
              <a:t>Bruit ambiant (trop présent) évitable (discussion, chat porte micros)</a:t>
            </a:r>
          </a:p>
          <a:p>
            <a:r>
              <a:rPr lang="fr-FR" dirty="0"/>
              <a:t>Labélisation faible implique des méthodes très particulières pour résoudre le problème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Récolte de données de bonnes qualité (au niveau du bruit)</a:t>
            </a:r>
          </a:p>
          <a:p>
            <a:endParaRPr lang="fr-FR" dirty="0"/>
          </a:p>
          <a:p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Jeu de données de travail</a:t>
            </a:r>
          </a:p>
          <a:p>
            <a:endParaRPr lang="fr-FR" dirty="0"/>
          </a:p>
          <a:p>
            <a:r>
              <a:rPr lang="fr-FR" dirty="0"/>
              <a:t>Point faible : </a:t>
            </a:r>
          </a:p>
          <a:p>
            <a:r>
              <a:rPr lang="fr-FR" dirty="0"/>
              <a:t>Variabilité des conditions de la collecte des données (pas les mm salle, pas la même distance, manière de filmer …)</a:t>
            </a:r>
          </a:p>
          <a:p>
            <a:r>
              <a:rPr lang="fr-FR" dirty="0"/>
              <a:t>Durée non standardisée</a:t>
            </a:r>
          </a:p>
          <a:p>
            <a:r>
              <a:rPr lang="fr-FR" dirty="0"/>
              <a:t>Matériel non standard</a:t>
            </a:r>
          </a:p>
          <a:p>
            <a:r>
              <a:rPr lang="fr-FR" dirty="0"/>
              <a:t>AV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New data et 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Comparaison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spectro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courbes entre les deux jeu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03/02/2021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03/02/2021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03/02/2021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03/02/2021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audio" Target="../media/media3.wav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Lagroy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Croutte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Saint Martin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38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2C18-0A32-4B8F-9569-3DFA066D5C2B}"/>
              </a:ext>
            </a:extLst>
          </p:cNvPr>
          <p:cNvGrpSpPr/>
          <p:nvPr/>
        </p:nvGrpSpPr>
        <p:grpSpPr>
          <a:xfrm>
            <a:off x="794128" y="1901587"/>
            <a:ext cx="2091491" cy="3501342"/>
            <a:chOff x="5530515" y="2035151"/>
            <a:chExt cx="2091491" cy="350134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335357D-E5E4-49C6-B9A8-32BBC8F0AAB1}"/>
                </a:ext>
              </a:extLst>
            </p:cNvPr>
            <p:cNvSpPr/>
            <p:nvPr/>
          </p:nvSpPr>
          <p:spPr>
            <a:xfrm>
              <a:off x="5530516" y="3395893"/>
              <a:ext cx="2091489" cy="651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Peak </a:t>
              </a:r>
              <a:r>
                <a:rPr lang="fr-FR" dirty="0" err="1"/>
                <a:t>detection</a:t>
              </a:r>
              <a:endParaRPr lang="fr-FR"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D438390-FE8E-4396-B06F-0EAB7C13FA18}"/>
                </a:ext>
              </a:extLst>
            </p:cNvPr>
            <p:cNvSpPr/>
            <p:nvPr/>
          </p:nvSpPr>
          <p:spPr>
            <a:xfrm>
              <a:off x="5530515" y="2035151"/>
              <a:ext cx="2091489" cy="65115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</a:t>
              </a:r>
            </a:p>
            <a:p>
              <a:pPr algn="ctr"/>
              <a:r>
                <a:rPr lang="en-US" dirty="0"/>
                <a:t>Recordings</a:t>
              </a:r>
            </a:p>
          </p:txBody>
        </p:sp>
        <p:sp>
          <p:nvSpPr>
            <p:cNvPr id="26" name="Rectangle : coins arrondis 7">
              <a:extLst>
                <a:ext uri="{FF2B5EF4-FFF2-40B4-BE49-F238E27FC236}">
                  <a16:creationId xmlns:a16="http://schemas.microsoft.com/office/drawing/2014/main" id="{29954A56-2D4A-42C3-BD1D-1065114C36A0}"/>
                </a:ext>
              </a:extLst>
            </p:cNvPr>
            <p:cNvSpPr/>
            <p:nvPr/>
          </p:nvSpPr>
          <p:spPr>
            <a:xfrm>
              <a:off x="5530517" y="4885339"/>
              <a:ext cx="2091489" cy="6511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Prediction</a:t>
              </a:r>
              <a:endParaRPr lang="fr-FR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20BD8-D51D-4617-B002-9A1F598820C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6576260" y="2686305"/>
              <a:ext cx="1" cy="709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992B8C-C963-4E15-B114-142B7F5CE9DF}"/>
                </a:ext>
              </a:extLst>
            </p:cNvPr>
            <p:cNvCxnSpPr>
              <a:cxnSpLocks/>
              <a:stCxn id="6" idx="2"/>
              <a:endCxn id="26" idx="0"/>
            </p:cNvCxnSpPr>
            <p:nvPr/>
          </p:nvCxnSpPr>
          <p:spPr>
            <a:xfrm>
              <a:off x="6576261" y="4047047"/>
              <a:ext cx="1" cy="838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8" y="2070001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40" y="2813338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9" y="2775714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790912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/>
          <p:nvPr/>
        </p:nvCxnSpPr>
        <p:spPr>
          <a:xfrm>
            <a:off x="7585752" y="4332629"/>
            <a:ext cx="0" cy="547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45" y="4925808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50DD9-619F-4514-A8E3-F1D16F0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81712"/>
            <a:ext cx="6305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Machine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C941B6-0013-493B-A7B9-8DD2A8F9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1" y="6272211"/>
            <a:ext cx="28384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405F27-3785-4CD6-8709-483819EE74C5}"/>
              </a:ext>
            </a:extLst>
          </p:cNvPr>
          <p:cNvSpPr txBox="1"/>
          <p:nvPr/>
        </p:nvSpPr>
        <p:spPr>
          <a:xfrm>
            <a:off x="9235596" y="2298977"/>
            <a:ext cx="2575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very good prediction quality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linked to the difference between the data to train/test the model and the frames from the original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1" y="1644930"/>
            <a:ext cx="41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Weak labeling limits the possibilities in terms of the technique that can be used for prediction.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5" name="Espace réservé du contenu 4" descr="https://toppng.com/show_download/198972/imagenes-de-gatos-png-transparent-cute-cat/largeUne image contenant chat, mammifère, chat domestique&#10;&#10;Description générée automatiquement">
            <a:extLst>
              <a:ext uri="{FF2B5EF4-FFF2-40B4-BE49-F238E27FC236}">
                <a16:creationId xmlns:a16="http://schemas.microsoft.com/office/drawing/2014/main" id="{01325370-D9D7-4354-9441-3779FC5E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5912" y="1533525"/>
            <a:ext cx="5581650" cy="3790950"/>
          </a:xfrm>
        </p:spPr>
      </p:pic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the Mars data protocol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the Mars data protocol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Labels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1,1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1904</Words>
  <Application>Microsoft Office PowerPoint</Application>
  <PresentationFormat>Grand écran</PresentationFormat>
  <Paragraphs>386</Paragraphs>
  <Slides>30</Slides>
  <Notes>30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Abadi</vt:lpstr>
      <vt:lpstr>Aharoni</vt:lpstr>
      <vt:lpstr>Arial</vt:lpstr>
      <vt:lpstr>Calibri</vt:lpstr>
      <vt:lpstr>Calibri Light</vt:lpstr>
      <vt:lpstr>Thème Office</vt:lpstr>
      <vt:lpstr>Cats acoustic data Project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120</cp:revision>
  <dcterms:created xsi:type="dcterms:W3CDTF">2021-01-27T09:49:50Z</dcterms:created>
  <dcterms:modified xsi:type="dcterms:W3CDTF">2021-02-03T08:27:02Z</dcterms:modified>
</cp:coreProperties>
</file>